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64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970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BD4333-8765-4373-994B-B2C4CD30C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02E359-43A8-4663-B374-AFF6F46ED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F17E991-6BF7-42FB-BD5A-381824A00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2ACFB8-7506-482D-B231-C980C2D8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C199F4-016C-452B-B92B-FD7594D6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34184A-E97B-4C44-A738-C6808DD2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7890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F1E52A-445B-4003-8330-C9C1F8D1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6384515-B604-4B81-958B-46C790F03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575CF8-AA8A-4D65-81AB-92AA624C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0C2321-D046-43DC-822E-2B925CBA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DF8C07-8301-4549-A144-486E743A5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9155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7117D0-51FF-462F-87A5-8F763DB29B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F9D19D-DDD9-442E-A974-5F562456FF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332ADB-FF6B-4182-A33F-F14AA33DE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C536EC-5EE7-4A1D-AB65-56333D74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528C87-E0CC-4401-80B2-1A5FE0BC3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1852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E1CE25-4CC8-4524-BC78-945C03B81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2EFDD-9C97-4DFA-B7EF-AA3097E58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11039C-F79B-42AD-9BEE-8CAB91121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5B3BBB-379E-452D-98B8-D8F092976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B9BBEE-97C2-4DE1-9006-388B69B18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917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D1288A-C689-4F3C-A5D6-7DFC82AEC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1F03C4-D983-4605-8DDC-22969BB07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2F1836-FDAE-4D30-9F24-CA0C31656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B648A3-3C2E-4580-86E1-FF7C49CF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8BB75-5A23-4C9E-A6FC-F0D54090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9316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E8138-14BB-479F-8605-6229E0BBB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12C7E9-342B-4821-B80C-A1735E154F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929AAF-2AEE-463F-87B7-30D4C837A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44FC70-6B0C-4C37-9243-D068CA353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4D70FB-2759-4EF1-A94D-A626DEB0D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15A50F-847C-4446-9B00-F674A888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2063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C5604-E9BD-4F6E-9BF9-7530919B2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5D398E-C1B1-4ABE-B800-2CB4B42C8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A75FA8E-4762-45B3-AAA3-EF59D8E88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1BC3476-8D2B-4747-A6DA-4E52D434E9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3CD930-E2D9-45CB-9825-F84B23C72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1AF7561-EABF-431C-A944-66AF5BB6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63B115A-3794-4F0E-A7BC-357B63B72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8DC624C-5A8D-47E2-99D3-1B8ADAA81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813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282B8A-6393-4839-911C-43F299D5E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32EC08-A86C-43AF-8549-E8558FB4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E06BBC2-C32C-4CC3-8AC2-FAA8B526B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E288163-F7B8-45C6-B5DC-795CA5F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2455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3CBDD11-2CE3-4DBE-ABA9-CF73E3431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1AB9AE-55CF-47DB-9199-08CD7E4C8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9D9D63-08B9-457F-B339-7BA8E489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0008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89639-1F31-423A-BEA4-025341FE3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5936EB-4833-428D-9D0D-85E67C5BD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24EE994-AAE4-4140-BEBC-A18F27FB5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F5E72C-0030-4918-BE76-309E94441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DB6F35-947F-412D-9DEB-BCCDDC9A3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541BDB-D5E8-4538-8253-C81DEFC93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4358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518AA-415E-4B9E-B6CE-3D9512DC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757C97-FB6D-45E9-86D6-4D17B9E469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7D716E-729A-4CEE-A527-D5A88DC2C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5531C1-0989-42F3-8B55-ED2B63693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A5DC33-81AA-4C8B-9524-D9DBAF26C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2AD5DE-476C-4848-A5E6-177BF17C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3993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B0211F-5DAB-494F-AF3E-16B93A60ABC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A4367-D87A-4656-9B82-E7F93FA25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BF2EBB-B7FB-4F01-8B69-0598994E4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4841F7-36A3-4C94-A4C4-CB9E46D097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D1B9C-4E60-4F9F-8B3B-C817E9D2F845}" type="datetimeFigureOut">
              <a:rPr lang="ru-RU" smtClean="0"/>
              <a:t>06.03.2023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915597-1FA5-476A-9CF9-902C4952C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B2BF89-047B-45E4-8349-A678D5B0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39409-942A-499E-B9FD-648BA42536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9780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www.ranorex.com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s://www.g2.com/products/ranorex-studio/reviews" TargetMode="External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microsoft.com/office/2007/relationships/hdphoto" Target="../media/hdphoto2.wdp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35F0B4-B93F-DB65-A8C6-B8BC40F98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42811" y="351039"/>
            <a:ext cx="6645964" cy="1020831"/>
          </a:xfrm>
        </p:spPr>
        <p:txBody>
          <a:bodyPr anchor="t">
            <a:normAutofit/>
          </a:bodyPr>
          <a:lstStyle/>
          <a:p>
            <a:pPr algn="r"/>
            <a:r>
              <a:rPr lang="ru-RU" sz="50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Проектная работа</a:t>
            </a:r>
            <a:r>
              <a:rPr lang="en-US" sz="50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 </a:t>
            </a:r>
            <a:endParaRPr lang="ru-RU" sz="50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unegull" panose="02000000000000000000" pitchFamily="2" charset="-52"/>
              <a:ea typeface="Yu Gothic UI" panose="020B0500000000000000" pitchFamily="34" charset="-128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3C02561-5B24-2B63-2D03-A51CB33DF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6191" y="6211957"/>
            <a:ext cx="8422584" cy="377686"/>
          </a:xfrm>
        </p:spPr>
        <p:txBody>
          <a:bodyPr>
            <a:noAutofit/>
          </a:bodyPr>
          <a:lstStyle/>
          <a:p>
            <a:pPr algn="l"/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Команда</a:t>
            </a: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:</a:t>
            </a:r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 </a:t>
            </a:r>
            <a:r>
              <a:rPr lang="ru-RU" sz="1800" strike="sngStrik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Недопонятые гении</a:t>
            </a:r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 Соловьев Д. В. Ситимов М. А. Рыбников. В. Г.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17DBAD7-6783-D87C-5B01-22FEE4F3C5B2}"/>
              </a:ext>
            </a:extLst>
          </p:cNvPr>
          <p:cNvSpPr txBox="1">
            <a:spLocks/>
          </p:cNvSpPr>
          <p:nvPr/>
        </p:nvSpPr>
        <p:spPr>
          <a:xfrm>
            <a:off x="380242" y="1835871"/>
            <a:ext cx="8965923" cy="549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kern="12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  <a:cs typeface="+mj-cs"/>
              </a:rPr>
              <a:t>&lt;&lt;</a:t>
            </a:r>
            <a:r>
              <a:rPr lang="ru-RU" sz="3200" kern="12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  <a:cs typeface="+mj-cs"/>
              </a:rPr>
              <a:t>Автоматизированное тестирование</a:t>
            </a:r>
            <a:r>
              <a:rPr lang="en-US" sz="3200" kern="12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&gt;&gt;</a:t>
            </a:r>
            <a:endParaRPr lang="ru-RU" sz="32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unegull" panose="02000000000000000000" pitchFamily="2" charset="-52"/>
              <a:ea typeface="Yu Gothic UI" panose="020B0500000000000000" pitchFamily="34" charset="-128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44FEC2D-80FA-4D3B-34B9-CABB7182E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191" y="2609470"/>
            <a:ext cx="2988023" cy="298802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BCC7F0C-32FA-AF0D-BF71-659FAE9795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786" y="2727980"/>
            <a:ext cx="2751002" cy="275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6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Объект 8">
            <a:extLst>
              <a:ext uri="{FF2B5EF4-FFF2-40B4-BE49-F238E27FC236}">
                <a16:creationId xmlns:a16="http://schemas.microsoft.com/office/drawing/2014/main" id="{F0256C73-5A9F-3D6C-1720-84D9D55FF9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0108" y1="41142" x2="30108" y2="41142"/>
                        <a14:foregroundMark x1="36989" y1="36024" x2="49677" y2="50984"/>
                        <a14:foregroundMark x1="39355" y1="35827" x2="50323" y2="47638"/>
                        <a14:foregroundMark x1="49677" y1="34646" x2="55914" y2="50197"/>
                        <a14:foregroundMark x1="51183" y1="29528" x2="59140" y2="46063"/>
                        <a14:foregroundMark x1="52043" y1="15354" x2="26022" y2="23819"/>
                        <a14:foregroundMark x1="21290" y1="26575" x2="13118" y2="53740"/>
                        <a14:foregroundMark x1="13548" y1="60236" x2="36559" y2="80315"/>
                        <a14:foregroundMark x1="43441" y1="79134" x2="84731" y2="63189"/>
                        <a14:foregroundMark x1="84731" y1="55906" x2="75699" y2="27953"/>
                        <a14:foregroundMark x1="72473" y1="25984" x2="47527" y2="15748"/>
                        <a14:foregroundMark x1="55914" y1="31890" x2="44946" y2="50394"/>
                        <a14:foregroundMark x1="49462" y1="29724" x2="32473" y2="41142"/>
                        <a14:foregroundMark x1="38710" y1="16142" x2="34194" y2="25197"/>
                        <a14:foregroundMark x1="39355" y1="21850" x2="46237" y2="34646"/>
                        <a14:foregroundMark x1="44946" y1="20276" x2="62366" y2="32283"/>
                        <a14:foregroundMark x1="50108" y1="23228" x2="69677" y2="38189"/>
                        <a14:foregroundMark x1="58925" y1="18504" x2="66882" y2="27559"/>
                        <a14:foregroundMark x1="52903" y1="17126" x2="68387" y2="27953"/>
                        <a14:foregroundMark x1="61075" y1="21850" x2="69892" y2="30315"/>
                        <a14:foregroundMark x1="41075" y1="15157" x2="60000" y2="26575"/>
                        <a14:foregroundMark x1="58065" y1="21850" x2="71613" y2="38189"/>
                        <a14:foregroundMark x1="60000" y1="27362" x2="67742" y2="41732"/>
                        <a14:foregroundMark x1="67742" y1="36024" x2="72043" y2="55118"/>
                        <a14:foregroundMark x1="64516" y1="44488" x2="67097" y2="54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983" y="1213714"/>
            <a:ext cx="3543607" cy="3871295"/>
          </a:xfr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AA3CBAB-5C46-8B6F-AD1A-5409A3DECD1D}"/>
              </a:ext>
            </a:extLst>
          </p:cNvPr>
          <p:cNvSpPr txBox="1">
            <a:spLocks/>
          </p:cNvSpPr>
          <p:nvPr/>
        </p:nvSpPr>
        <p:spPr>
          <a:xfrm>
            <a:off x="2942811" y="351039"/>
            <a:ext cx="6645964" cy="10208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0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Кто такое </a:t>
            </a:r>
            <a:r>
              <a:rPr lang="en-US" sz="50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Ranorex</a:t>
            </a:r>
            <a:endParaRPr lang="ru-RU" sz="50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unegull" panose="02000000000000000000" pitchFamily="2" charset="-52"/>
              <a:ea typeface="Yu Gothic UI" panose="020B0500000000000000" pitchFamily="34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0B0EBD-F9E1-7C25-5AFF-17958792F1C5}"/>
              </a:ext>
            </a:extLst>
          </p:cNvPr>
          <p:cNvSpPr txBox="1"/>
          <p:nvPr/>
        </p:nvSpPr>
        <p:spPr>
          <a:xfrm>
            <a:off x="673473" y="1603585"/>
            <a:ext cx="6737131" cy="96116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latin typeface="Roboto" pitchFamily="2" charset="0"/>
                <a:ea typeface="Roboto" pitchFamily="2" charset="0"/>
                <a:cs typeface="Open Sans Light" panose="020B0306030504020204" pitchFamily="34" charset="0"/>
              </a:rPr>
              <a:t>Ranorex Studio Это полный набор инструментов автоматизации тестирования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841C40-6BE8-28DC-F1AC-3DE8C54BDEDE}"/>
              </a:ext>
            </a:extLst>
          </p:cNvPr>
          <p:cNvSpPr txBox="1"/>
          <p:nvPr/>
        </p:nvSpPr>
        <p:spPr>
          <a:xfrm>
            <a:off x="673473" y="3893582"/>
            <a:ext cx="6737131" cy="9643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latin typeface="Roboto" pitchFamily="2" charset="0"/>
                <a:ea typeface="Roboto" pitchFamily="2" charset="0"/>
                <a:cs typeface="Open Sans Light" panose="020B0306030504020204" pitchFamily="34" charset="0"/>
              </a:rPr>
              <a:t>Ranorex Studio Это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Roboto" pitchFamily="2" charset="0"/>
                <a:ea typeface="Roboto" pitchFamily="2" charset="0"/>
                <a:cs typeface="Open Sans Light" panose="020B0306030504020204" pitchFamily="34" charset="0"/>
              </a:rPr>
              <a:t>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  <a:latin typeface="Roboto" pitchFamily="2" charset="0"/>
                <a:ea typeface="Roboto" pitchFamily="2" charset="0"/>
                <a:cs typeface="Open Sans Light" panose="020B0306030504020204" pitchFamily="34" charset="0"/>
              </a:rPr>
              <a:t>продукт, которому доверяют корпорации по всему миру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Roboto" pitchFamily="2" charset="0"/>
              <a:ea typeface="Roboto" pitchFamily="2" charset="0"/>
              <a:cs typeface="Open Sans Light" panose="020B0306030504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AC3AEF3-557B-50C5-6B45-C7778F62F8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8707" y="5866510"/>
            <a:ext cx="13329414" cy="50127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3F84A1C-FA49-0CB5-C523-6D7C0CAF0B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8" y="5138738"/>
            <a:ext cx="11535104" cy="50127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506B9F7-A671-3E6C-C4DE-D93E6F336866}"/>
              </a:ext>
            </a:extLst>
          </p:cNvPr>
          <p:cNvSpPr txBox="1"/>
          <p:nvPr/>
        </p:nvSpPr>
        <p:spPr>
          <a:xfrm>
            <a:off x="673473" y="2648426"/>
            <a:ext cx="6737131" cy="9643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solidFill>
                  <a:schemeClr val="tx2">
                    <a:lumMod val="75000"/>
                  </a:schemeClr>
                </a:solidFill>
                <a:latin typeface="Roboto" pitchFamily="2" charset="0"/>
                <a:ea typeface="Roboto" pitchFamily="2" charset="0"/>
                <a:cs typeface="Open Sans Light" panose="020B0306030504020204" pitchFamily="34" charset="0"/>
              </a:rPr>
              <a:t>Ranorex Studio Это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Roboto" pitchFamily="2" charset="0"/>
                <a:ea typeface="Roboto" pitchFamily="2" charset="0"/>
                <a:cs typeface="Open Sans Light" panose="020B0306030504020204" pitchFamily="34" charset="0"/>
              </a:rPr>
              <a:t>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  <a:latin typeface="Roboto" pitchFamily="2" charset="0"/>
                <a:ea typeface="Roboto" pitchFamily="2" charset="0"/>
                <a:cs typeface="Open Sans Light" panose="020B0306030504020204" pitchFamily="34" charset="0"/>
              </a:rPr>
              <a:t>программа с простым и интуитивно понятным интерфейсом</a:t>
            </a:r>
          </a:p>
        </p:txBody>
      </p:sp>
    </p:spTree>
    <p:extLst>
      <p:ext uri="{BB962C8B-B14F-4D97-AF65-F5344CB8AC3E}">
        <p14:creationId xmlns:p14="http://schemas.microsoft.com/office/powerpoint/2010/main" val="1785626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5A4E1B-C33F-77C5-6BF6-4819DC584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6797" y="139270"/>
            <a:ext cx="5544855" cy="893192"/>
          </a:xfrm>
        </p:spPr>
        <p:txBody>
          <a:bodyPr/>
          <a:lstStyle/>
          <a:p>
            <a:pPr algn="ctr"/>
            <a:r>
              <a:rPr lang="ru-RU" sz="4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Почему 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Ranorex?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317C95-9D99-8C74-5CEB-F41683A13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704" y="5456332"/>
            <a:ext cx="5948831" cy="132140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Ranorex studio</a:t>
            </a:r>
            <a:endParaRPr lang="ru-RU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 Th" pitchFamily="2" charset="0"/>
              <a:ea typeface="Roboto Th" pitchFamily="2" charset="0"/>
            </a:endParaRPr>
          </a:p>
          <a:p>
            <a:pPr marL="0" indent="0" algn="r">
              <a:lnSpc>
                <a:spcPct val="100000"/>
              </a:lnSpc>
              <a:buNone/>
            </a:pPr>
            <a:r>
              <a:rPr lang="ru-RU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 – выбор экспертов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803EC62-AED5-2697-38B0-B048B1756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1269" y="1156231"/>
            <a:ext cx="2556767" cy="3425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5F8EA2-DADB-CA59-1678-E9F2144403BA}"/>
              </a:ext>
            </a:extLst>
          </p:cNvPr>
          <p:cNvSpPr txBox="1"/>
          <p:nvPr/>
        </p:nvSpPr>
        <p:spPr>
          <a:xfrm>
            <a:off x="602421" y="1083265"/>
            <a:ext cx="59488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Отзывы о 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Ranorex Studio </a:t>
            </a:r>
            <a:r>
              <a:rPr lang="ru-RU" sz="2400" dirty="0">
                <a:solidFill>
                  <a:schemeClr val="tx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с популярного зарубежного портала 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G2.com</a:t>
            </a:r>
            <a:endParaRPr lang="ru-RU" sz="2400" dirty="0">
              <a:solidFill>
                <a:schemeClr val="tx2">
                  <a:lumMod val="75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D1EEA3D-9E52-9452-A952-3C9CF29E0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0866" y="1940175"/>
            <a:ext cx="2556768" cy="150533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84AA563-B4DE-609A-E314-F3FAEF539C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401" y="2315568"/>
            <a:ext cx="1902948" cy="296398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3AA74CB-2B05-7B2F-07F0-A3E640591D8C}"/>
              </a:ext>
            </a:extLst>
          </p:cNvPr>
          <p:cNvSpPr txBox="1"/>
          <p:nvPr/>
        </p:nvSpPr>
        <p:spPr>
          <a:xfrm>
            <a:off x="2720610" y="3894558"/>
            <a:ext cx="2718298" cy="1384995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Roboto Th" pitchFamily="2" charset="0"/>
                <a:ea typeface="Roboto Th" pitchFamily="2" charset="0"/>
              </a:rPr>
              <a:t>Ioannis 'John’ K.  </a:t>
            </a:r>
            <a:endParaRPr lang="ru-RU" sz="1400" b="1" dirty="0">
              <a:latin typeface="Roboto Th" pitchFamily="2" charset="0"/>
              <a:ea typeface="Roboto Th" pitchFamily="2" charset="0"/>
            </a:endParaRPr>
          </a:p>
          <a:p>
            <a:pPr algn="r"/>
            <a:r>
              <a:rPr lang="en-US" sz="1400" b="1" dirty="0">
                <a:latin typeface="Roboto Th" pitchFamily="2" charset="0"/>
                <a:ea typeface="Roboto Th" pitchFamily="2" charset="0"/>
              </a:rPr>
              <a:t>QA</a:t>
            </a:r>
            <a:r>
              <a:rPr lang="ru-RU" sz="1400" b="1" dirty="0">
                <a:latin typeface="Roboto Th" pitchFamily="2" charset="0"/>
                <a:ea typeface="Roboto Th" pitchFamily="2" charset="0"/>
              </a:rPr>
              <a:t> Инженер</a:t>
            </a:r>
          </a:p>
          <a:p>
            <a:pPr algn="r"/>
            <a:r>
              <a:rPr lang="ru-RU" sz="1400" i="1" dirty="0">
                <a:latin typeface="Roboto Th" pitchFamily="2" charset="0"/>
                <a:ea typeface="Roboto Th" pitchFamily="2" charset="0"/>
              </a:rPr>
              <a:t>"Очень мощный и простой в использовании инструмент для автоматизации чего угодно"</a:t>
            </a:r>
            <a:endParaRPr lang="en-US" sz="1400" i="1" dirty="0">
              <a:latin typeface="Roboto Th" pitchFamily="2" charset="0"/>
              <a:ea typeface="Roboto Th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FFE868-B6AD-5B13-977D-BE725682BC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5726" y="3953079"/>
            <a:ext cx="792849" cy="1887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60A450-AE47-7382-184C-C2139951FDEF}"/>
              </a:ext>
            </a:extLst>
          </p:cNvPr>
          <p:cNvSpPr txBox="1"/>
          <p:nvPr/>
        </p:nvSpPr>
        <p:spPr>
          <a:xfrm>
            <a:off x="2731314" y="2334656"/>
            <a:ext cx="2718298" cy="1169551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Roboto Th" pitchFamily="2" charset="0"/>
                <a:ea typeface="Roboto Th" pitchFamily="2" charset="0"/>
              </a:rPr>
              <a:t>Manisha B.</a:t>
            </a:r>
            <a:endParaRPr lang="ru-RU" sz="1400" b="1" dirty="0">
              <a:latin typeface="Roboto Th" pitchFamily="2" charset="0"/>
              <a:ea typeface="Roboto Th" pitchFamily="2" charset="0"/>
            </a:endParaRPr>
          </a:p>
          <a:p>
            <a:pPr algn="r"/>
            <a:r>
              <a:rPr lang="en-US" sz="1400" b="1" dirty="0">
                <a:latin typeface="Roboto Th" pitchFamily="2" charset="0"/>
                <a:ea typeface="Roboto Th" pitchFamily="2" charset="0"/>
              </a:rPr>
              <a:t>Automation Test Engineer</a:t>
            </a:r>
          </a:p>
          <a:p>
            <a:pPr algn="r"/>
            <a:r>
              <a:rPr lang="ru-RU" sz="1400" i="1" dirty="0">
                <a:latin typeface="Roboto Th" pitchFamily="2" charset="0"/>
                <a:ea typeface="Roboto Th" pitchFamily="2" charset="0"/>
              </a:rPr>
              <a:t>"Простой щелчок и начинается запись действий тестируемого приложения."</a:t>
            </a:r>
            <a:endParaRPr lang="en-US" sz="1400" i="1" dirty="0">
              <a:latin typeface="Roboto Th" pitchFamily="2" charset="0"/>
              <a:ea typeface="Roboto Th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B3331C9-063D-FF46-4FCE-C25B0B0ED4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0685" y="2370557"/>
            <a:ext cx="686836" cy="1780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C78AB5-32CB-EC2A-9853-D5CCDF31B70C}"/>
              </a:ext>
            </a:extLst>
          </p:cNvPr>
          <p:cNvSpPr txBox="1"/>
          <p:nvPr/>
        </p:nvSpPr>
        <p:spPr>
          <a:xfrm>
            <a:off x="5610070" y="2173204"/>
            <a:ext cx="3410338" cy="1600438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Roboto Th" pitchFamily="2" charset="0"/>
                <a:ea typeface="Roboto Th" pitchFamily="2" charset="0"/>
              </a:rPr>
              <a:t>Babajide O.</a:t>
            </a:r>
            <a:endParaRPr lang="ru-RU" sz="1400" b="1" dirty="0">
              <a:latin typeface="Roboto Th" pitchFamily="2" charset="0"/>
              <a:ea typeface="Roboto Th" pitchFamily="2" charset="0"/>
            </a:endParaRPr>
          </a:p>
          <a:p>
            <a:pPr algn="r"/>
            <a:r>
              <a:rPr lang="en-US" sz="1400" b="1" dirty="0">
                <a:latin typeface="Roboto Th" pitchFamily="2" charset="0"/>
                <a:ea typeface="Roboto Th" pitchFamily="2" charset="0"/>
              </a:rPr>
              <a:t>System Programmer/Project</a:t>
            </a:r>
            <a:r>
              <a:rPr lang="ru-RU" sz="1400" b="1" dirty="0">
                <a:latin typeface="Roboto Th" pitchFamily="2" charset="0"/>
                <a:ea typeface="Roboto Th" pitchFamily="2" charset="0"/>
              </a:rPr>
              <a:t> </a:t>
            </a:r>
            <a:r>
              <a:rPr lang="en-US" sz="1400" b="1" dirty="0">
                <a:latin typeface="Roboto Th" pitchFamily="2" charset="0"/>
                <a:ea typeface="Roboto Th" pitchFamily="2" charset="0"/>
              </a:rPr>
              <a:t>Lead</a:t>
            </a:r>
            <a:endParaRPr lang="ru-RU" sz="1400" b="1" dirty="0">
              <a:latin typeface="Roboto Th" pitchFamily="2" charset="0"/>
              <a:ea typeface="Roboto Th" pitchFamily="2" charset="0"/>
            </a:endParaRPr>
          </a:p>
          <a:p>
            <a:pPr algn="r"/>
            <a:r>
              <a:rPr lang="en-US" sz="1400" dirty="0">
                <a:latin typeface="Roboto Th" pitchFamily="2" charset="0"/>
                <a:ea typeface="Roboto Th" pitchFamily="2" charset="0"/>
              </a:rPr>
              <a:t>“</a:t>
            </a:r>
            <a:r>
              <a:rPr lang="ru-RU" sz="1400" dirty="0">
                <a:latin typeface="Roboto Th" pitchFamily="2" charset="0"/>
                <a:ea typeface="Roboto Th" pitchFamily="2" charset="0"/>
              </a:rPr>
              <a:t>Единственная десктопная автоматизация, ориентированная на будущее</a:t>
            </a:r>
            <a:r>
              <a:rPr lang="en-US" sz="1400" dirty="0">
                <a:latin typeface="Roboto Th" pitchFamily="2" charset="0"/>
                <a:ea typeface="Roboto Th" pitchFamily="2" charset="0"/>
              </a:rPr>
              <a:t>”</a:t>
            </a:r>
            <a:endParaRPr lang="ru-RU" sz="1400" b="1" dirty="0">
              <a:latin typeface="Roboto Th" pitchFamily="2" charset="0"/>
              <a:ea typeface="Roboto Th" pitchFamily="2" charset="0"/>
            </a:endParaRPr>
          </a:p>
          <a:p>
            <a:r>
              <a:rPr lang="ru-RU" sz="1400" i="1" dirty="0">
                <a:latin typeface="Roboto Th" pitchFamily="2" charset="0"/>
                <a:ea typeface="Roboto Th" pitchFamily="2" charset="0"/>
              </a:rPr>
              <a:t>"Раньше поддержка была отличной, но в последнее время ухудшилась."</a:t>
            </a:r>
            <a:endParaRPr lang="en-US" sz="1400" i="1" dirty="0">
              <a:latin typeface="Roboto Th" pitchFamily="2" charset="0"/>
              <a:ea typeface="Roboto Th" pitchFamily="2" charset="0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BDAAEB8-2C07-3ABA-EBBF-8D384D1ED0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38590" y="2194842"/>
            <a:ext cx="761940" cy="19403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975D139-0444-D5A4-7A46-FDC713A3E6C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143" b="99286" l="6400" r="95200">
                        <a14:foregroundMark x1="24000" y1="29286" x2="46400" y2="36429"/>
                        <a14:foregroundMark x1="11200" y1="7857" x2="92000" y2="7857"/>
                        <a14:foregroundMark x1="92000" y1="7857" x2="91200" y2="78571"/>
                        <a14:foregroundMark x1="91200" y1="79286" x2="52800" y2="97143"/>
                        <a14:foregroundMark x1="52800" y1="97143" x2="10400" y2="78571"/>
                        <a14:foregroundMark x1="13600" y1="75714" x2="11200" y2="10714"/>
                        <a14:foregroundMark x1="20800" y1="40714" x2="78400" y2="50714"/>
                        <a14:foregroundMark x1="25600" y1="52857" x2="66400" y2="39286"/>
                        <a14:foregroundMark x1="30400" y1="49286" x2="64800" y2="44286"/>
                        <a14:foregroundMark x1="35200" y1="80714" x2="64800" y2="80714"/>
                        <a14:foregroundMark x1="48800" y1="79286" x2="72000" y2="78571"/>
                        <a14:foregroundMark x1="44000" y1="15714" x2="56000" y2="12143"/>
                        <a14:foregroundMark x1="48000" y1="18571" x2="59200" y2="25000"/>
                        <a14:backgroundMark x1="66400" y1="97143" x2="66400" y2="97143"/>
                        <a14:backgroundMark x1="64000" y1="97143" x2="64000" y2="97143"/>
                        <a14:backgroundMark x1="65600" y1="97143" x2="65600" y2="97143"/>
                        <a14:backgroundMark x1="38400" y1="97143" x2="38400" y2="97143"/>
                        <a14:backgroundMark x1="41600" y1="97857" x2="41600" y2="97857"/>
                        <a14:backgroundMark x1="45600" y1="98571" x2="45600" y2="98571"/>
                        <a14:backgroundMark x1="66400" y1="95000" x2="66400" y2="95000"/>
                        <a14:backgroundMark x1="61600" y1="97857" x2="61600" y2="97857"/>
                        <a14:backgroundMark x1="59200" y1="98571" x2="59200" y2="98571"/>
                        <a14:backgroundMark x1="57600" y1="99286" x2="57600" y2="992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86068" y="4183630"/>
            <a:ext cx="1763936" cy="1975607"/>
          </a:xfrm>
          <a:prstGeom prst="rect">
            <a:avLst/>
          </a:prstGeom>
        </p:spPr>
      </p:pic>
      <p:pic>
        <p:nvPicPr>
          <p:cNvPr id="1026" name="Picture 2" descr="Mobile testing with Ranorex (Android and IOS) | Thirdock Techkno">
            <a:extLst>
              <a:ext uri="{FF2B5EF4-FFF2-40B4-BE49-F238E27FC236}">
                <a16:creationId xmlns:a16="http://schemas.microsoft.com/office/drawing/2014/main" id="{8839267F-3390-D4D0-0E94-2B8CEAF5D9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3314" y="3894558"/>
            <a:ext cx="4352754" cy="2285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9996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C8C1C5A-A289-FA1D-3A8A-1210E1BB9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6797" y="139270"/>
            <a:ext cx="5544855" cy="893192"/>
          </a:xfrm>
        </p:spPr>
        <p:txBody>
          <a:bodyPr/>
          <a:lstStyle/>
          <a:p>
            <a:pPr algn="ctr"/>
            <a:r>
              <a:rPr lang="ru-RU" sz="4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Плюсы 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Ranorex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DEFEF7F-17A3-AFE8-AB7F-6EC947C5D4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43" r="25870" b="543"/>
          <a:stretch/>
        </p:blipFill>
        <p:spPr>
          <a:xfrm>
            <a:off x="3207486" y="1500823"/>
            <a:ext cx="5904064" cy="423109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C65ECF5-D07D-16E6-B83D-D91FC95CF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895" y="885121"/>
            <a:ext cx="2043550" cy="36891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1D25E74-4E17-A37F-8D2A-939A8399647B}"/>
              </a:ext>
            </a:extLst>
          </p:cNvPr>
          <p:cNvSpPr txBox="1"/>
          <p:nvPr/>
        </p:nvSpPr>
        <p:spPr>
          <a:xfrm>
            <a:off x="245966" y="951005"/>
            <a:ext cx="283448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038" indent="-173038">
              <a:buFont typeface="Wingdings" panose="05000000000000000000" pitchFamily="2" charset="2"/>
              <a:buChar char="ü"/>
            </a:pPr>
            <a:r>
              <a:rPr lang="ru-R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Понятный и интуитивный дизайн</a:t>
            </a:r>
          </a:p>
          <a:p>
            <a:pPr marL="173038" indent="-173038"/>
            <a:endParaRPr lang="ru-RU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3038" indent="-173038">
              <a:buFont typeface="Wingdings" panose="05000000000000000000" pitchFamily="2" charset="2"/>
              <a:buChar char="ü"/>
            </a:pPr>
            <a:r>
              <a:rPr lang="ru-R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Бесплатный триал 14 дней</a:t>
            </a:r>
          </a:p>
          <a:p>
            <a:pPr marL="173038" indent="-173038"/>
            <a:endParaRPr lang="ru-RU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3038" indent="-173038">
              <a:buFont typeface="Wingdings" panose="05000000000000000000" pitchFamily="2" charset="2"/>
              <a:buChar char="ü"/>
            </a:pPr>
            <a:r>
              <a:rPr lang="ru-R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Признанный в мире продукт</a:t>
            </a:r>
          </a:p>
          <a:p>
            <a:pPr marL="173038" indent="-173038"/>
            <a:endParaRPr lang="ru-RU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3038" indent="-173038">
              <a:buFont typeface="Wingdings" panose="05000000000000000000" pitchFamily="2" charset="2"/>
              <a:buChar char="ü"/>
            </a:pPr>
            <a:r>
              <a:rPr lang="ru-R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Простота записи сценариев</a:t>
            </a:r>
          </a:p>
          <a:p>
            <a:pPr marL="173038" indent="-173038"/>
            <a:endParaRPr lang="ru-RU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3038" indent="-173038">
              <a:buFont typeface="Wingdings" panose="05000000000000000000" pitchFamily="2" charset="2"/>
              <a:buChar char="ü"/>
            </a:pPr>
            <a:r>
              <a:rPr lang="ru-R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Огромное количество туториалов</a:t>
            </a:r>
          </a:p>
          <a:p>
            <a:pPr marL="173038" indent="-173038"/>
            <a:endParaRPr lang="ru-RU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3038" indent="-173038">
              <a:buFont typeface="Wingdings" panose="05000000000000000000" pitchFamily="2" charset="2"/>
              <a:buChar char="ü"/>
            </a:pPr>
            <a:r>
              <a:rPr lang="ru-R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Простота установки</a:t>
            </a:r>
          </a:p>
          <a:p>
            <a:pPr marL="173038" indent="-173038">
              <a:buFont typeface="Wingdings" panose="05000000000000000000" pitchFamily="2" charset="2"/>
              <a:buChar char="ü"/>
            </a:pPr>
            <a:endParaRPr lang="ru-RU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3038" indent="-173038">
              <a:buFont typeface="Wingdings" panose="05000000000000000000" pitchFamily="2" charset="2"/>
              <a:buChar char="ü"/>
            </a:pPr>
            <a:r>
              <a:rPr lang="ru-R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Понятные отчёты</a:t>
            </a:r>
          </a:p>
          <a:p>
            <a:endParaRPr lang="ru-RU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3038" indent="-173038">
              <a:buFont typeface="Wingdings" panose="05000000000000000000" pitchFamily="2" charset="2"/>
              <a:buChar char="ü"/>
            </a:pPr>
            <a:endParaRPr lang="ru-RU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3038" indent="-173038">
              <a:buFont typeface="Wingdings" panose="05000000000000000000" pitchFamily="2" charset="2"/>
              <a:buChar char="ü"/>
            </a:pPr>
            <a:endParaRPr lang="ru-RU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1EC59D5-5661-D440-A0B5-304156089E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36" t="43332" r="16455" b="24847"/>
          <a:stretch/>
        </p:blipFill>
        <p:spPr>
          <a:xfrm>
            <a:off x="9397895" y="5038710"/>
            <a:ext cx="2043550" cy="13864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3354C9D-1AC8-7EBC-101A-39EA9B333015}"/>
              </a:ext>
            </a:extLst>
          </p:cNvPr>
          <p:cNvSpPr txBox="1"/>
          <p:nvPr/>
        </p:nvSpPr>
        <p:spPr>
          <a:xfrm>
            <a:off x="3387090" y="1235134"/>
            <a:ext cx="5544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Интерфейс главного окна 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Ranorex studio</a:t>
            </a: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17EDDA-0955-D324-9934-027139F47B76}"/>
              </a:ext>
            </a:extLst>
          </p:cNvPr>
          <p:cNvSpPr txBox="1"/>
          <p:nvPr/>
        </p:nvSpPr>
        <p:spPr>
          <a:xfrm>
            <a:off x="9016678" y="556844"/>
            <a:ext cx="2566538" cy="381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Встроенный туториал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68178B-6E1D-2EE3-F59C-79E561CC68C8}"/>
              </a:ext>
            </a:extLst>
          </p:cNvPr>
          <p:cNvSpPr txBox="1"/>
          <p:nvPr/>
        </p:nvSpPr>
        <p:spPr>
          <a:xfrm>
            <a:off x="9136401" y="4717855"/>
            <a:ext cx="2566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Фрагмент отчёта</a:t>
            </a:r>
          </a:p>
        </p:txBody>
      </p:sp>
    </p:spTree>
    <p:extLst>
      <p:ext uri="{BB962C8B-B14F-4D97-AF65-F5344CB8AC3E}">
        <p14:creationId xmlns:p14="http://schemas.microsoft.com/office/powerpoint/2010/main" val="438252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AF9BA6C-293A-C334-B921-AEBA50516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6797" y="139270"/>
            <a:ext cx="5544855" cy="893192"/>
          </a:xfrm>
        </p:spPr>
        <p:txBody>
          <a:bodyPr>
            <a:normAutofit/>
          </a:bodyPr>
          <a:lstStyle/>
          <a:p>
            <a:pPr algn="ctr"/>
            <a:r>
              <a:rPr lang="ru-RU" sz="4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Наша программа</a:t>
            </a:r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4D5B191-8012-E465-1F69-B0998A896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4897" y="1032462"/>
            <a:ext cx="3333510" cy="5224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9525AB-2E8E-910B-7069-87BE4AEA788F}"/>
              </a:ext>
            </a:extLst>
          </p:cNvPr>
          <p:cNvSpPr txBox="1"/>
          <p:nvPr/>
        </p:nvSpPr>
        <p:spPr>
          <a:xfrm>
            <a:off x="1246208" y="2228671"/>
            <a:ext cx="484979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  <a:cs typeface="Open Sans Light" panose="020B0306030504020204" pitchFamily="34" charset="0"/>
              </a:rPr>
              <a:t>Волшебный, Невероятный, Потрясающий, Великолепный, Блестящий калькулятор от нашего разработчика</a:t>
            </a:r>
          </a:p>
        </p:txBody>
      </p:sp>
    </p:spTree>
    <p:extLst>
      <p:ext uri="{BB962C8B-B14F-4D97-AF65-F5344CB8AC3E}">
        <p14:creationId xmlns:p14="http://schemas.microsoft.com/office/powerpoint/2010/main" val="3691510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5ADFDDA-D62D-E951-A50F-FEA3C0F8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6797" y="139270"/>
            <a:ext cx="5544855" cy="893192"/>
          </a:xfrm>
        </p:spPr>
        <p:txBody>
          <a:bodyPr>
            <a:normAutofit/>
          </a:bodyPr>
          <a:lstStyle/>
          <a:p>
            <a:pPr algn="ctr"/>
            <a:r>
              <a:rPr lang="ru-RU" sz="4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Отчёт 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Ranorex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EADB22-6078-CE69-9185-B3315B18A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9" y="795095"/>
            <a:ext cx="6565716" cy="338886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B9675CE-1647-729B-7F88-D036F41A55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3" r="8741"/>
          <a:stretch/>
        </p:blipFill>
        <p:spPr>
          <a:xfrm>
            <a:off x="6784126" y="795095"/>
            <a:ext cx="5323935" cy="338886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3F90C5D-7CA8-30AE-6671-579BE863BF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2" r="9162"/>
          <a:stretch/>
        </p:blipFill>
        <p:spPr>
          <a:xfrm>
            <a:off x="1273216" y="4320346"/>
            <a:ext cx="3680749" cy="228215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295FC38-24E6-C263-882E-C3D28FB33FC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9" r="9644"/>
          <a:stretch/>
        </p:blipFill>
        <p:spPr>
          <a:xfrm>
            <a:off x="7526624" y="4320347"/>
            <a:ext cx="3484054" cy="228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74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929B7567-A071-54BD-D27B-2C07D7B7D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193" y="1869436"/>
            <a:ext cx="6992009" cy="39599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Магамет – Разработчик, инженер продукта.</a:t>
            </a:r>
          </a:p>
          <a:p>
            <a:pPr marL="0" indent="0">
              <a:buNone/>
            </a:pPr>
            <a:endParaRPr lang="ru-RU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 Th" pitchFamily="2" charset="0"/>
              <a:ea typeface="Roboto Th" pitchFamily="2" charset="0"/>
            </a:endParaRPr>
          </a:p>
          <a:p>
            <a:pPr marL="0" indent="0">
              <a:buNone/>
            </a:pPr>
            <a:r>
              <a:rPr lang="ru-RU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Владислав – Ответственный за написание отчёта, помощник разработчика.</a:t>
            </a:r>
          </a:p>
          <a:p>
            <a:pPr marL="0" indent="0">
              <a:buNone/>
            </a:pPr>
            <a:endParaRPr lang="ru-RU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 Th" pitchFamily="2" charset="0"/>
              <a:ea typeface="Roboto Th" pitchFamily="2" charset="0"/>
            </a:endParaRPr>
          </a:p>
          <a:p>
            <a:pPr marL="0" indent="0">
              <a:buNone/>
            </a:pPr>
            <a:r>
              <a:rPr lang="ru-RU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Даниил – </a:t>
            </a:r>
            <a:r>
              <a:rPr lang="ru-RU" sz="2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тим</a:t>
            </a:r>
            <a:r>
              <a:rPr lang="ru-RU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Th" pitchFamily="2" charset="0"/>
                <a:ea typeface="Roboto Th" pitchFamily="2" charset="0"/>
              </a:rPr>
              <a:t> лидер, тестировщик, Ответственный за презентацию проекта.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F3ACA1F3-14F0-891C-5FC1-89133E7D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3572" y="391519"/>
            <a:ext cx="5544855" cy="893192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Роли в команде</a:t>
            </a:r>
            <a:endParaRPr lang="ru-RU" dirty="0"/>
          </a:p>
        </p:txBody>
      </p:sp>
      <p:pic>
        <p:nvPicPr>
          <p:cNvPr id="3074" name="Picture 2" descr="ChatGPT - Wikipedia">
            <a:extLst>
              <a:ext uri="{FF2B5EF4-FFF2-40B4-BE49-F238E27FC236}">
                <a16:creationId xmlns:a16="http://schemas.microsoft.com/office/drawing/2014/main" id="{ED79B903-5322-ADF5-DC75-A646B0372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1295" y="893199"/>
            <a:ext cx="1616144" cy="161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674B80-487A-844F-9AA3-CCB0C40D1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1295" y="2620928"/>
            <a:ext cx="1616144" cy="1616144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4A2E64D-875A-BDFD-30C4-AB7979327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1295" y="4367047"/>
            <a:ext cx="1616144" cy="161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До-диез – Бесплатные иконки: ui">
            <a:extLst>
              <a:ext uri="{FF2B5EF4-FFF2-40B4-BE49-F238E27FC236}">
                <a16:creationId xmlns:a16="http://schemas.microsoft.com/office/drawing/2014/main" id="{EE5AFD5F-96DF-DE78-FA75-DBFD87CBC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837" y="2205201"/>
            <a:ext cx="2447597" cy="2447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8401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605E47C-30C6-2CE0-44BF-752BD3F8954E}"/>
              </a:ext>
            </a:extLst>
          </p:cNvPr>
          <p:cNvSpPr txBox="1">
            <a:spLocks/>
          </p:cNvSpPr>
          <p:nvPr/>
        </p:nvSpPr>
        <p:spPr>
          <a:xfrm>
            <a:off x="2072841" y="-81447"/>
            <a:ext cx="7092180" cy="12060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negull" panose="02000000000000000000" pitchFamily="2" charset="-52"/>
                <a:ea typeface="Yu Gothic UI" panose="020B0500000000000000" pitchFamily="34" charset="-128"/>
              </a:rPr>
              <a:t>Спасибо за внимание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DFC6D5-C996-2E34-2A17-1B4A85117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43" y="3953143"/>
            <a:ext cx="3956436" cy="263863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56137A0-450A-50D7-A639-C8B2BD105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566" y="3617478"/>
            <a:ext cx="4952873" cy="297430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E1394EC-EDAA-7E45-ABB4-2351655D0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561" y="1018787"/>
            <a:ext cx="3956435" cy="293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0163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Белый синий золотой +</Template>
  <TotalTime>521</TotalTime>
  <Words>229</Words>
  <Application>Microsoft Office PowerPoint</Application>
  <PresentationFormat>Широкоэкранный</PresentationFormat>
  <Paragraphs>49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Junegull</vt:lpstr>
      <vt:lpstr>Open Sans Light</vt:lpstr>
      <vt:lpstr>Roboto</vt:lpstr>
      <vt:lpstr>Roboto Th</vt:lpstr>
      <vt:lpstr>Wingdings</vt:lpstr>
      <vt:lpstr>Тема Office</vt:lpstr>
      <vt:lpstr>Проектная работа </vt:lpstr>
      <vt:lpstr>Презентация PowerPoint</vt:lpstr>
      <vt:lpstr>Почему Ranorex?</vt:lpstr>
      <vt:lpstr>Плюсы Ranorex</vt:lpstr>
      <vt:lpstr>Наша программа</vt:lpstr>
      <vt:lpstr>Отчёт Ranorex</vt:lpstr>
      <vt:lpstr>Роли в команде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Daniil Solovev</dc:creator>
  <cp:lastModifiedBy>Daniil Solovev</cp:lastModifiedBy>
  <cp:revision>17</cp:revision>
  <dcterms:created xsi:type="dcterms:W3CDTF">2023-02-20T08:57:43Z</dcterms:created>
  <dcterms:modified xsi:type="dcterms:W3CDTF">2023-03-06T09:14:29Z</dcterms:modified>
</cp:coreProperties>
</file>

<file path=docProps/thumbnail.jpeg>
</file>